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31808"/>
            <a:ext cx="6475095" cy="766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36"/>
              </a:lnSpc>
              <a:buNone/>
            </a:pPr>
            <a:r>
              <a:rPr lang="en-US" sz="482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Descobrindo o Lixo Eletrônico</a:t>
            </a:r>
            <a:endParaRPr lang="en-US" sz="4829" dirty="0"/>
          </a:p>
        </p:txBody>
      </p:sp>
      <p:sp>
        <p:nvSpPr>
          <p:cNvPr id="6" name="Text 3"/>
          <p:cNvSpPr/>
          <p:nvPr/>
        </p:nvSpPr>
        <p:spPr>
          <a:xfrm>
            <a:off x="833199" y="413158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Olá amiguinhos! Vocês sabiam que existem coisas eletrônicas que podem se transformar em lixo? É verdade! Chamamos esse lixo de lixo eletrônico ou e-waste. São coisas como celulares, computadores e outros aparelhos que não funcionam mais.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2904053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 que é Lixo Eletrônico?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3093363" y="3903821"/>
            <a:ext cx="844355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Lixo eletrônico compreende uma variedade de itens, como computadores, televisões, celulares, geladeiras, máquinas de lavar, e outros equipamentos eletrônicos que se tornaram obsoletos ou deixaram de funcionar. Esses dispositivos contêm materiais valiosos, mas também podem conter substâncias tóxicas que precisam de descarte adequado.</a:t>
            </a:r>
            <a:endParaRPr lang="en-US" sz="175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93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35987" y="3354229"/>
            <a:ext cx="6209824" cy="5498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30"/>
              </a:lnSpc>
              <a:buNone/>
            </a:pPr>
            <a:r>
              <a:rPr lang="en-US" sz="3464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Impactos Ambientais do Lixo Eletrônico</a:t>
            </a:r>
            <a:endParaRPr lang="en-US" sz="3464" dirty="0"/>
          </a:p>
        </p:txBody>
      </p:sp>
      <p:sp>
        <p:nvSpPr>
          <p:cNvPr id="6" name="Shape 3"/>
          <p:cNvSpPr/>
          <p:nvPr/>
        </p:nvSpPr>
        <p:spPr>
          <a:xfrm>
            <a:off x="3135987" y="4481393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335417" y="4563785"/>
            <a:ext cx="95845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8"/>
              </a:lnSpc>
              <a:buNone/>
            </a:pPr>
            <a:r>
              <a:rPr lang="en-US" sz="207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078" dirty="0"/>
          </a:p>
        </p:txBody>
      </p:sp>
      <p:sp>
        <p:nvSpPr>
          <p:cNvPr id="8" name="Text 5"/>
          <p:cNvSpPr/>
          <p:nvPr/>
        </p:nvSpPr>
        <p:spPr>
          <a:xfrm>
            <a:off x="3850719" y="4481393"/>
            <a:ext cx="1924764" cy="274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65"/>
              </a:lnSpc>
              <a:buNone/>
            </a:pPr>
            <a:r>
              <a:rPr lang="en-US" sz="173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Poluição</a:t>
            </a:r>
            <a:endParaRPr lang="en-US" sz="1732" dirty="0"/>
          </a:p>
        </p:txBody>
      </p:sp>
      <p:sp>
        <p:nvSpPr>
          <p:cNvPr id="9" name="Text 6"/>
          <p:cNvSpPr/>
          <p:nvPr/>
        </p:nvSpPr>
        <p:spPr>
          <a:xfrm>
            <a:off x="3850719" y="4888111"/>
            <a:ext cx="1924764" cy="1759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 lixo eletrônico pode contaminar o solo, a água e o ar com metais pesados, como chumbo, mercúrio e cádmio.</a:t>
            </a:r>
            <a:endParaRPr lang="en-US" sz="1732" dirty="0"/>
          </a:p>
        </p:txBody>
      </p:sp>
      <p:sp>
        <p:nvSpPr>
          <p:cNvPr id="10" name="Shape 7"/>
          <p:cNvSpPr/>
          <p:nvPr/>
        </p:nvSpPr>
        <p:spPr>
          <a:xfrm>
            <a:off x="5995392" y="4481393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181011" y="4563785"/>
            <a:ext cx="123587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8"/>
              </a:lnSpc>
              <a:buNone/>
            </a:pPr>
            <a:r>
              <a:rPr lang="en-US" sz="207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078" dirty="0"/>
          </a:p>
        </p:txBody>
      </p:sp>
      <p:sp>
        <p:nvSpPr>
          <p:cNvPr id="12" name="Text 9"/>
          <p:cNvSpPr/>
          <p:nvPr/>
        </p:nvSpPr>
        <p:spPr>
          <a:xfrm>
            <a:off x="6710124" y="4481393"/>
            <a:ext cx="1924764" cy="5495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65"/>
              </a:lnSpc>
              <a:buNone/>
            </a:pPr>
            <a:r>
              <a:rPr lang="en-US" sz="173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Esgotamento de Recursos</a:t>
            </a:r>
            <a:endParaRPr lang="en-US" sz="1732" dirty="0"/>
          </a:p>
        </p:txBody>
      </p:sp>
      <p:sp>
        <p:nvSpPr>
          <p:cNvPr id="13" name="Text 10"/>
          <p:cNvSpPr/>
          <p:nvPr/>
        </p:nvSpPr>
        <p:spPr>
          <a:xfrm>
            <a:off x="6710124" y="5162907"/>
            <a:ext cx="1924764" cy="2462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 extração e o processamento de matérias-primas para fabricar novos produtos eletrônicos esgota recursos naturais limitados.</a:t>
            </a:r>
            <a:endParaRPr lang="en-US" sz="1732" dirty="0"/>
          </a:p>
        </p:txBody>
      </p:sp>
      <p:sp>
        <p:nvSpPr>
          <p:cNvPr id="14" name="Shape 11"/>
          <p:cNvSpPr/>
          <p:nvPr/>
        </p:nvSpPr>
        <p:spPr>
          <a:xfrm>
            <a:off x="8854797" y="4481393"/>
            <a:ext cx="494824" cy="494824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043035" y="4563785"/>
            <a:ext cx="118229" cy="3299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8"/>
              </a:lnSpc>
              <a:buNone/>
            </a:pPr>
            <a:r>
              <a:rPr lang="en-US" sz="207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078" dirty="0"/>
          </a:p>
        </p:txBody>
      </p:sp>
      <p:sp>
        <p:nvSpPr>
          <p:cNvPr id="16" name="Text 13"/>
          <p:cNvSpPr/>
          <p:nvPr/>
        </p:nvSpPr>
        <p:spPr>
          <a:xfrm>
            <a:off x="9569529" y="4481393"/>
            <a:ext cx="1924764" cy="274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65"/>
              </a:lnSpc>
              <a:buNone/>
            </a:pPr>
            <a:r>
              <a:rPr lang="en-US" sz="173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Mudanças Climáticas</a:t>
            </a:r>
            <a:endParaRPr lang="en-US" sz="1732" dirty="0"/>
          </a:p>
        </p:txBody>
      </p:sp>
      <p:sp>
        <p:nvSpPr>
          <p:cNvPr id="17" name="Text 14"/>
          <p:cNvSpPr/>
          <p:nvPr/>
        </p:nvSpPr>
        <p:spPr>
          <a:xfrm>
            <a:off x="9569529" y="4888111"/>
            <a:ext cx="1924764" cy="1759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1"/>
              </a:lnSpc>
              <a:buNone/>
            </a:pPr>
            <a:r>
              <a:rPr lang="en-US" sz="1732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 descarte inadequado libera gases de efeito estufa, contribuindo para as mudanças climáticas.</a:t>
            </a:r>
            <a:endParaRPr lang="en-US" sz="1732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2143244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Riscos para a Saúde Humana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3093363" y="3254097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Contaminação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093363" y="3753922"/>
            <a:ext cx="24528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 lixo eletrônico pode liberar substâncias tóxicas que se acumulam no corpo e causam danos à saúde, como problemas neurológicos e de fertilidade.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095762" y="3254097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Trabalho Informal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095762" y="3753922"/>
            <a:ext cx="24528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Crianças e adultos que trabalham informalmente na reciclagem de lixo eletrônico ficam expostos a riscos graves, como inalação de fumaça tóxica.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098161" y="3254097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Disposição Inadequada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098161" y="3753922"/>
            <a:ext cx="24528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 descarte incorreto do lixo eletrônico em aterros e incineradores pode liberar substâncias nocivas no ar, água e solo.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656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19393" y="2886075"/>
            <a:ext cx="5055989" cy="473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725"/>
              </a:lnSpc>
              <a:buNone/>
            </a:pPr>
            <a:r>
              <a:rPr lang="en-US" sz="298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Desafios na Gestão do Lixo Eletrônico</a:t>
            </a:r>
            <a:endParaRPr lang="en-US" sz="2980" dirty="0"/>
          </a:p>
        </p:txBody>
      </p:sp>
      <p:sp>
        <p:nvSpPr>
          <p:cNvPr id="6" name="Shape 3"/>
          <p:cNvSpPr/>
          <p:nvPr/>
        </p:nvSpPr>
        <p:spPr>
          <a:xfrm>
            <a:off x="7296388" y="3642955"/>
            <a:ext cx="37743" cy="4069318"/>
          </a:xfrm>
          <a:prstGeom prst="roundRect">
            <a:avLst>
              <a:gd name="adj" fmla="val 225644"/>
            </a:avLst>
          </a:prstGeom>
          <a:solidFill>
            <a:srgbClr val="CCCCCC"/>
          </a:solidFill>
          <a:ln/>
        </p:spPr>
      </p:sp>
      <p:sp>
        <p:nvSpPr>
          <p:cNvPr id="7" name="Shape 4"/>
          <p:cNvSpPr/>
          <p:nvPr/>
        </p:nvSpPr>
        <p:spPr>
          <a:xfrm>
            <a:off x="6439972" y="4049851"/>
            <a:ext cx="662345" cy="37743"/>
          </a:xfrm>
          <a:prstGeom prst="roundRect">
            <a:avLst>
              <a:gd name="adj" fmla="val 225644"/>
            </a:avLst>
          </a:prstGeom>
          <a:solidFill>
            <a:srgbClr val="CCCCCC"/>
          </a:solidFill>
          <a:ln/>
        </p:spPr>
      </p:sp>
      <p:sp>
        <p:nvSpPr>
          <p:cNvPr id="8" name="Shape 5"/>
          <p:cNvSpPr/>
          <p:nvPr/>
        </p:nvSpPr>
        <p:spPr>
          <a:xfrm>
            <a:off x="7102316" y="3855839"/>
            <a:ext cx="425768" cy="425768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73885" y="3926800"/>
            <a:ext cx="82510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5"/>
              </a:lnSpc>
              <a:buNone/>
            </a:pPr>
            <a:r>
              <a:rPr lang="en-US" sz="17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1788" dirty="0"/>
          </a:p>
        </p:txBody>
      </p:sp>
      <p:sp>
        <p:nvSpPr>
          <p:cNvPr id="10" name="Text 7"/>
          <p:cNvSpPr/>
          <p:nvPr/>
        </p:nvSpPr>
        <p:spPr>
          <a:xfrm>
            <a:off x="4381857" y="3832146"/>
            <a:ext cx="1892498" cy="236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1863"/>
              </a:lnSpc>
              <a:buNone/>
            </a:pPr>
            <a:r>
              <a:rPr lang="en-US" sz="149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Coleta Ineficiente</a:t>
            </a:r>
            <a:endParaRPr lang="en-US" sz="1490" dirty="0"/>
          </a:p>
        </p:txBody>
      </p:sp>
      <p:sp>
        <p:nvSpPr>
          <p:cNvPr id="11" name="Text 8"/>
          <p:cNvSpPr/>
          <p:nvPr/>
        </p:nvSpPr>
        <p:spPr>
          <a:xfrm>
            <a:off x="3719393" y="4182189"/>
            <a:ext cx="2554962" cy="12115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84"/>
              </a:lnSpc>
              <a:buNone/>
            </a:pPr>
            <a:r>
              <a:rPr lang="en-US" sz="149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Muitos países enfrentam dificuldades para coletar e transportar todo o lixo eletrônico gerado de forma eficiente.</a:t>
            </a:r>
            <a:endParaRPr lang="en-US" sz="1490" dirty="0"/>
          </a:p>
        </p:txBody>
      </p:sp>
      <p:sp>
        <p:nvSpPr>
          <p:cNvPr id="12" name="Shape 9"/>
          <p:cNvSpPr/>
          <p:nvPr/>
        </p:nvSpPr>
        <p:spPr>
          <a:xfrm>
            <a:off x="7528084" y="4996041"/>
            <a:ext cx="662345" cy="37743"/>
          </a:xfrm>
          <a:prstGeom prst="roundRect">
            <a:avLst>
              <a:gd name="adj" fmla="val 225644"/>
            </a:avLst>
          </a:prstGeom>
          <a:solidFill>
            <a:srgbClr val="CCCCCC"/>
          </a:solidFill>
          <a:ln/>
        </p:spPr>
      </p:sp>
      <p:sp>
        <p:nvSpPr>
          <p:cNvPr id="13" name="Shape 10"/>
          <p:cNvSpPr/>
          <p:nvPr/>
        </p:nvSpPr>
        <p:spPr>
          <a:xfrm>
            <a:off x="7102316" y="4802029"/>
            <a:ext cx="425768" cy="425768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61979" y="4872990"/>
            <a:ext cx="106323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5"/>
              </a:lnSpc>
              <a:buNone/>
            </a:pPr>
            <a:r>
              <a:rPr lang="en-US" sz="17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1788" dirty="0"/>
          </a:p>
        </p:txBody>
      </p:sp>
      <p:sp>
        <p:nvSpPr>
          <p:cNvPr id="15" name="Text 12"/>
          <p:cNvSpPr/>
          <p:nvPr/>
        </p:nvSpPr>
        <p:spPr>
          <a:xfrm>
            <a:off x="8356044" y="4778335"/>
            <a:ext cx="1892498" cy="236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863"/>
              </a:lnSpc>
              <a:buNone/>
            </a:pPr>
            <a:r>
              <a:rPr lang="en-US" sz="149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Infraestrutura Inadequada</a:t>
            </a:r>
            <a:endParaRPr lang="en-US" sz="1490" dirty="0"/>
          </a:p>
        </p:txBody>
      </p:sp>
      <p:sp>
        <p:nvSpPr>
          <p:cNvPr id="16" name="Text 13"/>
          <p:cNvSpPr/>
          <p:nvPr/>
        </p:nvSpPr>
        <p:spPr>
          <a:xfrm>
            <a:off x="8356044" y="5128379"/>
            <a:ext cx="2554962" cy="12115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84"/>
              </a:lnSpc>
              <a:buNone/>
            </a:pPr>
            <a:r>
              <a:rPr lang="en-US" sz="149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Faltam instalações de reciclagem e tratamento adequados para processar o lixo eletrônico de maneira segura e sustentável.</a:t>
            </a:r>
            <a:endParaRPr lang="en-US" sz="1490" dirty="0"/>
          </a:p>
        </p:txBody>
      </p:sp>
      <p:sp>
        <p:nvSpPr>
          <p:cNvPr id="17" name="Shape 14"/>
          <p:cNvSpPr/>
          <p:nvPr/>
        </p:nvSpPr>
        <p:spPr>
          <a:xfrm>
            <a:off x="6439972" y="6179046"/>
            <a:ext cx="662345" cy="37743"/>
          </a:xfrm>
          <a:prstGeom prst="roundRect">
            <a:avLst>
              <a:gd name="adj" fmla="val 225644"/>
            </a:avLst>
          </a:prstGeom>
          <a:solidFill>
            <a:srgbClr val="CCCCCC"/>
          </a:solidFill>
          <a:ln/>
        </p:spPr>
      </p:sp>
      <p:sp>
        <p:nvSpPr>
          <p:cNvPr id="18" name="Shape 15"/>
          <p:cNvSpPr/>
          <p:nvPr/>
        </p:nvSpPr>
        <p:spPr>
          <a:xfrm>
            <a:off x="7102316" y="5985034"/>
            <a:ext cx="425768" cy="425768"/>
          </a:xfrm>
          <a:prstGeom prst="roundRect">
            <a:avLst>
              <a:gd name="adj" fmla="val 2000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64241" y="6055995"/>
            <a:ext cx="101798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5"/>
              </a:lnSpc>
              <a:buNone/>
            </a:pPr>
            <a:r>
              <a:rPr lang="en-US" sz="1788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1788" dirty="0"/>
          </a:p>
        </p:txBody>
      </p:sp>
      <p:sp>
        <p:nvSpPr>
          <p:cNvPr id="20" name="Text 17"/>
          <p:cNvSpPr/>
          <p:nvPr/>
        </p:nvSpPr>
        <p:spPr>
          <a:xfrm>
            <a:off x="4381857" y="5961340"/>
            <a:ext cx="1892498" cy="236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1863"/>
              </a:lnSpc>
              <a:buNone/>
            </a:pPr>
            <a:r>
              <a:rPr lang="en-US" sz="149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Falta de Conscientização</a:t>
            </a:r>
            <a:endParaRPr lang="en-US" sz="1490" dirty="0"/>
          </a:p>
        </p:txBody>
      </p:sp>
      <p:sp>
        <p:nvSpPr>
          <p:cNvPr id="21" name="Text 18"/>
          <p:cNvSpPr/>
          <p:nvPr/>
        </p:nvSpPr>
        <p:spPr>
          <a:xfrm>
            <a:off x="3719393" y="6311384"/>
            <a:ext cx="2554962" cy="12115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84"/>
              </a:lnSpc>
              <a:buNone/>
            </a:pPr>
            <a:r>
              <a:rPr lang="en-US" sz="149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Há uma lacuna de conhecimento entre a população sobre a importância de descartar corretamente o lixo eletrônico.</a:t>
            </a:r>
            <a:endParaRPr lang="en-US" sz="149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1821894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Soluções e Boas Práticas</a:t>
            </a:r>
            <a:endParaRPr lang="en-US" sz="3499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3363" y="2821662"/>
            <a:ext cx="465177" cy="4651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93363" y="3509010"/>
            <a:ext cx="1860947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Reciclagem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093363" y="3919895"/>
            <a:ext cx="18609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Reciclar os componentes do lixo eletrônico de maneira segura e sustentável é fundamental para reduzir o impacto ambiental.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66" y="2821662"/>
            <a:ext cx="465177" cy="465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7566" y="3509010"/>
            <a:ext cx="1860947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Reutilização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87566" y="3919895"/>
            <a:ext cx="18609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Dar uma segunda vida aos equipamentos eletrônicos através da reparação e revenda é uma solução eficaz.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2821662"/>
            <a:ext cx="465177" cy="46517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509010"/>
            <a:ext cx="1860947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Educação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481768" y="3919895"/>
            <a:ext cx="18609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Conscientizar a população sobre a importância de descartar corretamente o lixo eletrônico é essencial.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971" y="2821662"/>
            <a:ext cx="465177" cy="46517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75971" y="3509010"/>
            <a:ext cx="1860947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Legislação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9675971" y="3919895"/>
            <a:ext cx="18609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Políticas públicas e regulamentações podem incentivar a reciclagem e a responsabilidade estendida dos fabricantes.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1567101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 Papel de Cada Um de Nós</a:t>
            </a:r>
            <a:endParaRPr lang="en-US" sz="3499" dirty="0"/>
          </a:p>
        </p:txBody>
      </p:sp>
      <p:sp>
        <p:nvSpPr>
          <p:cNvPr id="5" name="Shape 3"/>
          <p:cNvSpPr/>
          <p:nvPr/>
        </p:nvSpPr>
        <p:spPr>
          <a:xfrm>
            <a:off x="3093363" y="2566868"/>
            <a:ext cx="4110752" cy="1936671"/>
          </a:xfrm>
          <a:prstGeom prst="roundRect">
            <a:avLst>
              <a:gd name="adj" fmla="val 516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323153" y="2796659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Consumo Consciente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323153" y="3207544"/>
            <a:ext cx="365117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Evite comprar novos produtos eletrônicos desnecessariamente e dê preferência a opções mais duráveis.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566868"/>
            <a:ext cx="4110752" cy="1936671"/>
          </a:xfrm>
          <a:prstGeom prst="roundRect">
            <a:avLst>
              <a:gd name="adj" fmla="val 516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56076" y="2796659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Descarte Responsável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56076" y="3207544"/>
            <a:ext cx="365117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Busque locais adequados para descartar seu lixo eletrônico, como pontos de coleta ou programas de reciclagem.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3093363" y="4725710"/>
            <a:ext cx="4110752" cy="1936671"/>
          </a:xfrm>
          <a:prstGeom prst="roundRect">
            <a:avLst>
              <a:gd name="adj" fmla="val 516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323153" y="4955500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Reutilização e Reparo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323153" y="5366385"/>
            <a:ext cx="365117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Sempre que possível, doe, venda ou repare seus equipamentos eletrônicos antes de descartá-los.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25710"/>
            <a:ext cx="4110752" cy="1936671"/>
          </a:xfrm>
          <a:prstGeom prst="roundRect">
            <a:avLst>
              <a:gd name="adj" fmla="val 5163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56076" y="4955500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Engajamento Comunitário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656076" y="5366385"/>
            <a:ext cx="365117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Apoie iniciativas locais de coleta e reciclagem de lixo eletrônico e conscientize sua comunidade.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093363" y="1854398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 Futuro do Lixo Eletrônico</a:t>
            </a:r>
            <a:endParaRPr lang="en-US" sz="3499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363" y="2743081"/>
            <a:ext cx="2814518" cy="8886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315533" y="3965019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Inovação Tecnológica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3315533" y="4375904"/>
            <a:ext cx="23701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Novos processos e tecnologias de reciclagem tornarão a gestão do lixo eletrônico mais eficiente e sustentável.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881" y="2743081"/>
            <a:ext cx="2814518" cy="8886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130052" y="3965019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Economia Circular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130052" y="4375904"/>
            <a:ext cx="23701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 desenvolvimento de modelos de negócios circulares incentivará a reutilização e a reciclagem de equipamentos eletrônicos.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400" y="2743081"/>
            <a:ext cx="2814518" cy="88868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944570" y="3965019"/>
            <a:ext cx="2221944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7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Responsabilidade Estendida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944570" y="4375904"/>
            <a:ext cx="23701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Fabricantes serão cada vez mais responsabilizados pelo ciclo de vida completo de seus produtos.</a:t>
            </a:r>
            <a:endParaRPr lang="en-US" sz="1750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2024-06-03T12:10:55Z</dcterms:created>
  <dcterms:modified xsi:type="dcterms:W3CDTF">2024-06-03T12:10:55Z</dcterms:modified>
</cp:coreProperties>
</file>